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708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23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85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15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6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68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819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4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98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082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27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A6FBA-E102-44EB-8E5D-5C6C81212DBA}" type="datetimeFigureOut">
              <a:rPr lang="en-GB" smtClean="0"/>
              <a:t>15/10/2021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01E4C-D07C-4231-856C-F1A2D9B2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42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85E748-3EE3-49C5-B07C-1140ADF5E807}"/>
              </a:ext>
            </a:extLst>
          </p:cNvPr>
          <p:cNvSpPr txBox="1"/>
          <p:nvPr/>
        </p:nvSpPr>
        <p:spPr>
          <a:xfrm>
            <a:off x="3909836" y="279050"/>
            <a:ext cx="499927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 Northants Community Safety Partnership Board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FA353A-40EE-4C51-B5C9-9063F3658216}"/>
              </a:ext>
            </a:extLst>
          </p:cNvPr>
          <p:cNvSpPr txBox="1"/>
          <p:nvPr/>
        </p:nvSpPr>
        <p:spPr>
          <a:xfrm>
            <a:off x="4010619" y="2475301"/>
            <a:ext cx="3036942" cy="166199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Community One North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Provide a partnership response to community safety priorities across serious and organised crime including: modern slavery; gang</a:t>
            </a:r>
            <a:r>
              <a:rPr kumimoji="0" lang="en-GB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relates issues;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Hate Crime; ASB and Domestic,</a:t>
            </a:r>
            <a:r>
              <a:rPr kumimoji="0" lang="en-GB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exual and </a:t>
            </a:r>
            <a:r>
              <a:rPr lang="en-GB" sz="10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onour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-Based abuse. Enable partnership tasking in relation to current and future crime threats within a specific location.  Task problem solving, community engagement, and intelligence requirements to better inform problem solving and crime fighting activity.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CC6A93-42B1-4793-B37F-59349172E964}"/>
              </a:ext>
            </a:extLst>
          </p:cNvPr>
          <p:cNvSpPr txBox="1"/>
          <p:nvPr/>
        </p:nvSpPr>
        <p:spPr>
          <a:xfrm>
            <a:off x="2900614" y="4482953"/>
            <a:ext cx="2566656" cy="8617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Neighbourhood/Locality Working Groups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a community resilience response to critical incidents and/or a problem-solving approach to issues of crime and disorder as directed by Community One.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C58160-899B-47B3-AAC0-99C8F2AD846E}"/>
              </a:ext>
            </a:extLst>
          </p:cNvPr>
          <p:cNvSpPr txBox="1"/>
          <p:nvPr/>
        </p:nvSpPr>
        <p:spPr>
          <a:xfrm>
            <a:off x="9059069" y="4482953"/>
            <a:ext cx="2822291" cy="9233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Cuckooing &amp; Exploitation Groups (currently x2: C &amp; K ; EN &amp; W)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Multi-agency problem solving, case management  forums to tackle Cuckooing. Identify the threat, risk and harm to support victims and take appropriate action to protect communities and tackle offenders.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270BD6-1869-497D-A1F0-C4FAC4EFBEF6}"/>
              </a:ext>
            </a:extLst>
          </p:cNvPr>
          <p:cNvSpPr txBox="1"/>
          <p:nvPr/>
        </p:nvSpPr>
        <p:spPr>
          <a:xfrm>
            <a:off x="5607614" y="4480191"/>
            <a:ext cx="3196730" cy="9233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Hate &amp; Anti-Social Behaviour Action Groups (HASBAG)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C; K ; EN ; 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multi-agency problem- solving and case management forum to tackle ASB and Hate Incidents.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the threat, risk and harm to support victims and take appropriate action to protect communities and tackle offenders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55D6B22-BF8C-460D-8457-4F2ED2ED2129}"/>
              </a:ext>
            </a:extLst>
          </p:cNvPr>
          <p:cNvSpPr/>
          <p:nvPr/>
        </p:nvSpPr>
        <p:spPr>
          <a:xfrm>
            <a:off x="4409584" y="1505105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0F4B0CD-C3D3-4CB1-903F-52F86BD62675}"/>
              </a:ext>
            </a:extLst>
          </p:cNvPr>
          <p:cNvSpPr txBox="1"/>
          <p:nvPr/>
        </p:nvSpPr>
        <p:spPr>
          <a:xfrm>
            <a:off x="1271262" y="1038940"/>
            <a:ext cx="2722089" cy="12311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Domestic Abuse and Sexual Violence Board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Oversight of the Domestic Abuse duty and fulfill the duty to have a board in place.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Commission and oversee Domestic Homicide Reviews in North Northants and the implementation of the recommendations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075441-32D9-4F34-9C47-4D8917EB3DDD}"/>
              </a:ext>
            </a:extLst>
          </p:cNvPr>
          <p:cNvSpPr/>
          <p:nvPr/>
        </p:nvSpPr>
        <p:spPr>
          <a:xfrm>
            <a:off x="422743" y="326586"/>
            <a:ext cx="3293580" cy="2476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Local Strategic Partnership  inclusive of HWB, NSAB &amp; NSCP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779C014-122F-4349-88B7-45E2900E6FF5}"/>
              </a:ext>
            </a:extLst>
          </p:cNvPr>
          <p:cNvSpPr/>
          <p:nvPr/>
        </p:nvSpPr>
        <p:spPr>
          <a:xfrm>
            <a:off x="6167824" y="6512251"/>
            <a:ext cx="208742" cy="1579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40F296E-6038-4E0F-9378-E96E9939C48C}"/>
              </a:ext>
            </a:extLst>
          </p:cNvPr>
          <p:cNvSpPr/>
          <p:nvPr/>
        </p:nvSpPr>
        <p:spPr>
          <a:xfrm>
            <a:off x="3561484" y="6522620"/>
            <a:ext cx="208742" cy="1579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B704565-1AF3-4A0D-BE50-EB2245C38863}"/>
              </a:ext>
            </a:extLst>
          </p:cNvPr>
          <p:cNvSpPr txBox="1"/>
          <p:nvPr/>
        </p:nvSpPr>
        <p:spPr>
          <a:xfrm>
            <a:off x="6376565" y="6389815"/>
            <a:ext cx="148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Case Management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Groups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BD4227A-C6A8-4072-B0A6-88DDFDBCC5AC}"/>
              </a:ext>
            </a:extLst>
          </p:cNvPr>
          <p:cNvSpPr/>
          <p:nvPr/>
        </p:nvSpPr>
        <p:spPr>
          <a:xfrm>
            <a:off x="842180" y="6494630"/>
            <a:ext cx="208741" cy="159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795B0E4-806C-4EBE-B4A3-CF34D434100B}"/>
              </a:ext>
            </a:extLst>
          </p:cNvPr>
          <p:cNvSpPr txBox="1"/>
          <p:nvPr/>
        </p:nvSpPr>
        <p:spPr>
          <a:xfrm>
            <a:off x="1007628" y="6448210"/>
            <a:ext cx="12279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County-wide Groups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F986B01-B543-4DA3-B97D-11CA3F2C2A57}"/>
              </a:ext>
            </a:extLst>
          </p:cNvPr>
          <p:cNvCxnSpPr>
            <a:cxnSpLocks/>
            <a:stCxn id="23" idx="3"/>
            <a:endCxn id="5" idx="1"/>
          </p:cNvCxnSpPr>
          <p:nvPr/>
        </p:nvCxnSpPr>
        <p:spPr>
          <a:xfrm flipV="1">
            <a:off x="3716323" y="448327"/>
            <a:ext cx="193513" cy="2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D1D745C-F71F-4290-973F-86263ABD8636}"/>
              </a:ext>
            </a:extLst>
          </p:cNvPr>
          <p:cNvCxnSpPr>
            <a:cxnSpLocks/>
          </p:cNvCxnSpPr>
          <p:nvPr/>
        </p:nvCxnSpPr>
        <p:spPr>
          <a:xfrm flipV="1">
            <a:off x="2675983" y="857042"/>
            <a:ext cx="0" cy="1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E52B3A0-2A46-4676-9E69-03D120148667}"/>
              </a:ext>
            </a:extLst>
          </p:cNvPr>
          <p:cNvCxnSpPr>
            <a:cxnSpLocks/>
          </p:cNvCxnSpPr>
          <p:nvPr/>
        </p:nvCxnSpPr>
        <p:spPr>
          <a:xfrm flipV="1">
            <a:off x="2680230" y="845239"/>
            <a:ext cx="9320090" cy="11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4FD765B-00D1-419F-8BAC-F5A9F82943C1}"/>
              </a:ext>
            </a:extLst>
          </p:cNvPr>
          <p:cNvCxnSpPr>
            <a:cxnSpLocks/>
          </p:cNvCxnSpPr>
          <p:nvPr/>
        </p:nvCxnSpPr>
        <p:spPr>
          <a:xfrm flipV="1">
            <a:off x="9726031" y="2298064"/>
            <a:ext cx="0" cy="281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5F9F2E39-9776-45E9-9D43-165E3A6A6AC7}"/>
              </a:ext>
            </a:extLst>
          </p:cNvPr>
          <p:cNvSpPr txBox="1"/>
          <p:nvPr/>
        </p:nvSpPr>
        <p:spPr>
          <a:xfrm>
            <a:off x="301111" y="6424017"/>
            <a:ext cx="636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230A3B9-3685-4ECE-B76A-C0C1E6A16E30}"/>
              </a:ext>
            </a:extLst>
          </p:cNvPr>
          <p:cNvSpPr/>
          <p:nvPr/>
        </p:nvSpPr>
        <p:spPr>
          <a:xfrm>
            <a:off x="310634" y="2496515"/>
            <a:ext cx="1713021" cy="14927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Domestic Homicide Review (DHR) Panels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Ad-hoc panels where the CSP has considered and agreed to requests for a DHR under Domestic Violence, Crimes and Victims Act 2004. Panels are independently chaired.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6032B0-DFB7-493A-B0F5-8D4A3215ED50}"/>
              </a:ext>
            </a:extLst>
          </p:cNvPr>
          <p:cNvSpPr txBox="1"/>
          <p:nvPr/>
        </p:nvSpPr>
        <p:spPr>
          <a:xfrm>
            <a:off x="9081306" y="5676725"/>
            <a:ext cx="2232295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Heroin &amp; Crack Action Area Pilot (HACAA)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Partners’ steering group for the HACAA pilot in Kettering (# Citadel)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76549EF-C6D6-4C13-88ED-6783F3D06C39}"/>
              </a:ext>
            </a:extLst>
          </p:cNvPr>
          <p:cNvCxnSpPr>
            <a:cxnSpLocks/>
            <a:stCxn id="28" idx="3"/>
            <a:endCxn id="27" idx="1"/>
          </p:cNvCxnSpPr>
          <p:nvPr/>
        </p:nvCxnSpPr>
        <p:spPr>
          <a:xfrm>
            <a:off x="8804344" y="4941856"/>
            <a:ext cx="254725" cy="2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8C56331-3ABF-4BDF-A0AC-BF2C5C138566}"/>
              </a:ext>
            </a:extLst>
          </p:cNvPr>
          <p:cNvSpPr txBox="1"/>
          <p:nvPr/>
        </p:nvSpPr>
        <p:spPr>
          <a:xfrm>
            <a:off x="310635" y="4183909"/>
            <a:ext cx="1713994" cy="116955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Multi-Agency Risk Assessment Conferences (MARAC)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Corby; Kettering and EN &amp; Well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high-risk DA victims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50A603D-A2B3-4937-AB94-6FAFD174CFFD}"/>
              </a:ext>
            </a:extLst>
          </p:cNvPr>
          <p:cNvSpPr txBox="1"/>
          <p:nvPr/>
        </p:nvSpPr>
        <p:spPr>
          <a:xfrm>
            <a:off x="8996776" y="1217787"/>
            <a:ext cx="1439094" cy="10618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Prevent Steering Group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Duty to deliver s.26 of Counter-Terrorism and Security Act 2015, to have ‘due regard to the need to prevent people from being drawn into terrorism.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B627133-978B-4670-B014-928F3E29D9A4}"/>
              </a:ext>
            </a:extLst>
          </p:cNvPr>
          <p:cNvSpPr txBox="1"/>
          <p:nvPr/>
        </p:nvSpPr>
        <p:spPr>
          <a:xfrm>
            <a:off x="9021141" y="2505910"/>
            <a:ext cx="1409780" cy="230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Channel Panel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70A895-FC56-4FA1-AA9F-47F8BB42834E}"/>
              </a:ext>
            </a:extLst>
          </p:cNvPr>
          <p:cNvSpPr/>
          <p:nvPr/>
        </p:nvSpPr>
        <p:spPr>
          <a:xfrm>
            <a:off x="7528930" y="6512773"/>
            <a:ext cx="208742" cy="14790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5EA83A8-0181-433A-A99C-A93F6D385E65}"/>
              </a:ext>
            </a:extLst>
          </p:cNvPr>
          <p:cNvSpPr txBox="1"/>
          <p:nvPr/>
        </p:nvSpPr>
        <p:spPr>
          <a:xfrm>
            <a:off x="7684258" y="6406087"/>
            <a:ext cx="122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 Groups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C35C5DB-AAFA-4F23-B01F-8D60FCF2B701}"/>
              </a:ext>
            </a:extLst>
          </p:cNvPr>
          <p:cNvSpPr txBox="1"/>
          <p:nvPr/>
        </p:nvSpPr>
        <p:spPr>
          <a:xfrm>
            <a:off x="4830420" y="5676724"/>
            <a:ext cx="2801758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Task Teams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 up to deal with specific projects or initiatives such as: Safer Streets programme; Knife Angel; serious acquisitive crime or seasonal rural issues.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BF30C2-874E-4929-95E2-8B991A7D498B}"/>
              </a:ext>
            </a:extLst>
          </p:cNvPr>
          <p:cNvSpPr txBox="1"/>
          <p:nvPr/>
        </p:nvSpPr>
        <p:spPr>
          <a:xfrm>
            <a:off x="2906094" y="2579314"/>
            <a:ext cx="878643" cy="5078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Northants Police SOC Board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7D2DD0A-2CB7-49D8-9435-E78DD8F92C1B}"/>
              </a:ext>
            </a:extLst>
          </p:cNvPr>
          <p:cNvSpPr txBox="1"/>
          <p:nvPr/>
        </p:nvSpPr>
        <p:spPr>
          <a:xfrm>
            <a:off x="2902298" y="3186001"/>
            <a:ext cx="878654" cy="7848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Northants Police Tactical Tasking and Co-ordination Group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3436D8C-D57C-42E8-B1EB-95361ED54316}"/>
              </a:ext>
            </a:extLst>
          </p:cNvPr>
          <p:cNvSpPr txBox="1"/>
          <p:nvPr/>
        </p:nvSpPr>
        <p:spPr>
          <a:xfrm>
            <a:off x="301111" y="5785809"/>
            <a:ext cx="3697893" cy="40011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 &amp; Safer Accommodation Task Group (N&amp;W)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Development of  safer accommodation and refuge arrangements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53F633F-73AD-4C74-A373-45F3F1716643}"/>
              </a:ext>
            </a:extLst>
          </p:cNvPr>
          <p:cNvSpPr/>
          <p:nvPr/>
        </p:nvSpPr>
        <p:spPr>
          <a:xfrm>
            <a:off x="5079228" y="6527991"/>
            <a:ext cx="208741" cy="1472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6EE0ABC-3BA4-4E5E-8A60-29B9A7EDF3D2}"/>
              </a:ext>
            </a:extLst>
          </p:cNvPr>
          <p:cNvSpPr txBox="1"/>
          <p:nvPr/>
        </p:nvSpPr>
        <p:spPr>
          <a:xfrm>
            <a:off x="5281882" y="6394284"/>
            <a:ext cx="122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Ad-hoc review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panels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5972CF91-A7A2-4095-81BC-E18B36CEC0FA}"/>
              </a:ext>
            </a:extLst>
          </p:cNvPr>
          <p:cNvCxnSpPr>
            <a:cxnSpLocks/>
          </p:cNvCxnSpPr>
          <p:nvPr/>
        </p:nvCxnSpPr>
        <p:spPr>
          <a:xfrm flipV="1">
            <a:off x="9577270" y="857042"/>
            <a:ext cx="0" cy="363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314C37F-83AD-4336-B9FA-E96650F62698}"/>
              </a:ext>
            </a:extLst>
          </p:cNvPr>
          <p:cNvCxnSpPr>
            <a:cxnSpLocks/>
            <a:stCxn id="62" idx="1"/>
          </p:cNvCxnSpPr>
          <p:nvPr/>
        </p:nvCxnSpPr>
        <p:spPr>
          <a:xfrm flipH="1" flipV="1">
            <a:off x="10438344" y="1539554"/>
            <a:ext cx="274518" cy="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angle 174">
            <a:extLst>
              <a:ext uri="{FF2B5EF4-FFF2-40B4-BE49-F238E27FC236}">
                <a16:creationId xmlns:a16="http://schemas.microsoft.com/office/drawing/2014/main" id="{2E3A23AF-1D75-4AB5-AF49-7AF9EA4900EE}"/>
              </a:ext>
            </a:extLst>
          </p:cNvPr>
          <p:cNvSpPr/>
          <p:nvPr/>
        </p:nvSpPr>
        <p:spPr>
          <a:xfrm>
            <a:off x="7432425" y="2085500"/>
            <a:ext cx="1371919" cy="10654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ASB Community Trigger Panels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Ad-hoc panels where the CSP has to review an ASB complaint case under the ASB, Crime &amp; Policing Act 2014.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E834814-D588-4902-9529-A86DA22FB872}"/>
              </a:ext>
            </a:extLst>
          </p:cNvPr>
          <p:cNvSpPr/>
          <p:nvPr/>
        </p:nvSpPr>
        <p:spPr>
          <a:xfrm>
            <a:off x="2174354" y="6494630"/>
            <a:ext cx="208741" cy="1597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C25E759-8DAC-4A41-89A3-CCEF3A970B8F}"/>
              </a:ext>
            </a:extLst>
          </p:cNvPr>
          <p:cNvSpPr txBox="1"/>
          <p:nvPr/>
        </p:nvSpPr>
        <p:spPr>
          <a:xfrm>
            <a:off x="2406707" y="6459065"/>
            <a:ext cx="109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CSP Boards/Groups Quarterly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B5F9997-30E1-41BA-ADBD-46DB53B7829D}"/>
              </a:ext>
            </a:extLst>
          </p:cNvPr>
          <p:cNvSpPr txBox="1"/>
          <p:nvPr/>
        </p:nvSpPr>
        <p:spPr>
          <a:xfrm>
            <a:off x="3758765" y="6406087"/>
            <a:ext cx="1656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Place/Neighbourhood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Groups</a:t>
            </a: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5444FDCF-8DD8-43E1-9DB6-CBED2B91E6BB}"/>
              </a:ext>
            </a:extLst>
          </p:cNvPr>
          <p:cNvCxnSpPr>
            <a:cxnSpLocks/>
            <a:endCxn id="68" idx="2"/>
          </p:cNvCxnSpPr>
          <p:nvPr/>
        </p:nvCxnSpPr>
        <p:spPr>
          <a:xfrm flipV="1">
            <a:off x="2609615" y="2270046"/>
            <a:ext cx="22692" cy="3528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2EF5177-A6B2-49C3-9031-327C5E966F6F}"/>
              </a:ext>
            </a:extLst>
          </p:cNvPr>
          <p:cNvSpPr txBox="1"/>
          <p:nvPr/>
        </p:nvSpPr>
        <p:spPr>
          <a:xfrm>
            <a:off x="4223625" y="1039009"/>
            <a:ext cx="181238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Serious Acquisitive Crime &amp; Rural Crime Group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Oversee the delivery of the Safer Streets programme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Multi-agency approach to tackling rural crime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1054367-F63E-42B1-8E46-ADDBC06424FE}"/>
              </a:ext>
            </a:extLst>
          </p:cNvPr>
          <p:cNvSpPr txBox="1"/>
          <p:nvPr/>
        </p:nvSpPr>
        <p:spPr>
          <a:xfrm>
            <a:off x="6463988" y="1060488"/>
            <a:ext cx="2191651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Hate Crime &amp; Anti-Social Behaviour Group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Implementing the Hate Crime and ASB strategies across West Northants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C217188-DF4A-47BF-9B85-422B8658AAB4}"/>
              </a:ext>
            </a:extLst>
          </p:cNvPr>
          <p:cNvCxnSpPr>
            <a:cxnSpLocks/>
          </p:cNvCxnSpPr>
          <p:nvPr/>
        </p:nvCxnSpPr>
        <p:spPr>
          <a:xfrm flipV="1">
            <a:off x="6194685" y="631399"/>
            <a:ext cx="0" cy="23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3FBF30C2-874E-4929-95E2-8B991A7D498B}"/>
              </a:ext>
            </a:extLst>
          </p:cNvPr>
          <p:cNvSpPr txBox="1"/>
          <p:nvPr/>
        </p:nvSpPr>
        <p:spPr>
          <a:xfrm>
            <a:off x="250368" y="1539554"/>
            <a:ext cx="757260" cy="2308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b="1" dirty="0">
                <a:solidFill>
                  <a:prstClr val="black"/>
                </a:solidFill>
                <a:latin typeface="Calibri" panose="020F0502020204030204"/>
              </a:rPr>
              <a:t>NADASA</a:t>
            </a:r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FBF30C2-874E-4929-95E2-8B991A7D498B}"/>
              </a:ext>
            </a:extLst>
          </p:cNvPr>
          <p:cNvSpPr txBox="1"/>
          <p:nvPr/>
        </p:nvSpPr>
        <p:spPr>
          <a:xfrm>
            <a:off x="10712862" y="1216389"/>
            <a:ext cx="878643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Northants Police </a:t>
            </a:r>
            <a:r>
              <a:rPr lang="en-GB" sz="900" b="1" dirty="0">
                <a:solidFill>
                  <a:prstClr val="black"/>
                </a:solidFill>
                <a:latin typeface="Calibri" panose="020F0502020204030204"/>
              </a:rPr>
              <a:t>CONTEST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Board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2C6171F-2DBE-40E1-BE78-DD170199C2CC}"/>
              </a:ext>
            </a:extLst>
          </p:cNvPr>
          <p:cNvCxnSpPr>
            <a:cxnSpLocks/>
            <a:stCxn id="61" idx="3"/>
            <a:endCxn id="68" idx="1"/>
          </p:cNvCxnSpPr>
          <p:nvPr/>
        </p:nvCxnSpPr>
        <p:spPr>
          <a:xfrm flipV="1">
            <a:off x="1007628" y="1654493"/>
            <a:ext cx="263634" cy="47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3FBF30C2-874E-4929-95E2-8B991A7D498B}"/>
              </a:ext>
            </a:extLst>
          </p:cNvPr>
          <p:cNvSpPr txBox="1"/>
          <p:nvPr/>
        </p:nvSpPr>
        <p:spPr>
          <a:xfrm>
            <a:off x="7239993" y="3349977"/>
            <a:ext cx="696505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Northants Safer</a:t>
            </a:r>
            <a:r>
              <a:rPr kumimoji="0" lang="en-GB" sz="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Roads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Alliance</a:t>
            </a:r>
          </a:p>
        </p:txBody>
      </p:sp>
      <p:cxnSp>
        <p:nvCxnSpPr>
          <p:cNvPr id="29" name="Straight Connector 28"/>
          <p:cNvCxnSpPr>
            <a:cxnSpLocks/>
            <a:endCxn id="140" idx="3"/>
          </p:cNvCxnSpPr>
          <p:nvPr/>
        </p:nvCxnSpPr>
        <p:spPr>
          <a:xfrm flipH="1">
            <a:off x="2023655" y="3242891"/>
            <a:ext cx="60865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81" idx="3"/>
          </p:cNvCxnSpPr>
          <p:nvPr/>
        </p:nvCxnSpPr>
        <p:spPr>
          <a:xfrm flipH="1">
            <a:off x="2024629" y="4768684"/>
            <a:ext cx="58498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 flipV="1">
            <a:off x="2632306" y="2364163"/>
            <a:ext cx="4547551" cy="6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cxnSpLocks/>
          </p:cNvCxnSpPr>
          <p:nvPr/>
        </p:nvCxnSpPr>
        <p:spPr>
          <a:xfrm>
            <a:off x="7179857" y="1828271"/>
            <a:ext cx="0" cy="526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cxnSpLocks/>
          </p:cNvCxnSpPr>
          <p:nvPr/>
        </p:nvCxnSpPr>
        <p:spPr>
          <a:xfrm>
            <a:off x="5135180" y="2118527"/>
            <a:ext cx="0" cy="245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cxnSpLocks/>
            <a:endCxn id="175" idx="0"/>
          </p:cNvCxnSpPr>
          <p:nvPr/>
        </p:nvCxnSpPr>
        <p:spPr>
          <a:xfrm>
            <a:off x="8118385" y="1828271"/>
            <a:ext cx="0" cy="257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>
            <a:off x="4173268" y="4303727"/>
            <a:ext cx="6296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314C37F-83AD-4336-B9FA-E96650F62698}"/>
              </a:ext>
            </a:extLst>
          </p:cNvPr>
          <p:cNvCxnSpPr>
            <a:cxnSpLocks/>
            <a:endCxn id="55" idx="3"/>
          </p:cNvCxnSpPr>
          <p:nvPr/>
        </p:nvCxnSpPr>
        <p:spPr>
          <a:xfrm flipH="1">
            <a:off x="3784737" y="2833230"/>
            <a:ext cx="21679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314C37F-83AD-4336-B9FA-E96650F62698}"/>
              </a:ext>
            </a:extLst>
          </p:cNvPr>
          <p:cNvCxnSpPr>
            <a:cxnSpLocks/>
            <a:endCxn id="56" idx="3"/>
          </p:cNvCxnSpPr>
          <p:nvPr/>
        </p:nvCxnSpPr>
        <p:spPr>
          <a:xfrm flipH="1">
            <a:off x="3780952" y="3578416"/>
            <a:ext cx="22544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314C37F-83AD-4336-B9FA-E96650F62698}"/>
              </a:ext>
            </a:extLst>
          </p:cNvPr>
          <p:cNvCxnSpPr>
            <a:cxnSpLocks/>
          </p:cNvCxnSpPr>
          <p:nvPr/>
        </p:nvCxnSpPr>
        <p:spPr>
          <a:xfrm flipH="1">
            <a:off x="7075413" y="3578416"/>
            <a:ext cx="16458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cxnSpLocks/>
            <a:endCxn id="19" idx="0"/>
          </p:cNvCxnSpPr>
          <p:nvPr/>
        </p:nvCxnSpPr>
        <p:spPr>
          <a:xfrm>
            <a:off x="4183942" y="4287370"/>
            <a:ext cx="0" cy="195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cxnSpLocks/>
          </p:cNvCxnSpPr>
          <p:nvPr/>
        </p:nvCxnSpPr>
        <p:spPr>
          <a:xfrm>
            <a:off x="7528930" y="4303727"/>
            <a:ext cx="0" cy="176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cxnSpLocks/>
            <a:endCxn id="27" idx="0"/>
          </p:cNvCxnSpPr>
          <p:nvPr/>
        </p:nvCxnSpPr>
        <p:spPr>
          <a:xfrm>
            <a:off x="10470215" y="4313897"/>
            <a:ext cx="0" cy="169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cxnSpLocks/>
          </p:cNvCxnSpPr>
          <p:nvPr/>
        </p:nvCxnSpPr>
        <p:spPr>
          <a:xfrm>
            <a:off x="11986982" y="845239"/>
            <a:ext cx="42022" cy="51546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H="1">
            <a:off x="11313601" y="5999890"/>
            <a:ext cx="7154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cxnSpLocks/>
            <a:stCxn id="69" idx="1"/>
            <a:endCxn id="52" idx="3"/>
          </p:cNvCxnSpPr>
          <p:nvPr/>
        </p:nvCxnSpPr>
        <p:spPr>
          <a:xfrm flipH="1" flipV="1">
            <a:off x="7632178" y="5999890"/>
            <a:ext cx="144912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8965474" y="6522620"/>
            <a:ext cx="255693" cy="2066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5EA83A8-0181-433A-A99C-A93F6D385E65}"/>
              </a:ext>
            </a:extLst>
          </p:cNvPr>
          <p:cNvSpPr txBox="1"/>
          <p:nvPr/>
        </p:nvSpPr>
        <p:spPr>
          <a:xfrm>
            <a:off x="9472639" y="6424017"/>
            <a:ext cx="153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solidFill>
                  <a:prstClr val="black"/>
                </a:solidFill>
                <a:latin typeface="Calibri" panose="020F0502020204030204"/>
              </a:rPr>
              <a:t>Operational Co-ordination Group fortnightly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F8BC3DF-4D53-4557-949B-8E07138BADE6}"/>
              </a:ext>
            </a:extLst>
          </p:cNvPr>
          <p:cNvSpPr/>
          <p:nvPr/>
        </p:nvSpPr>
        <p:spPr>
          <a:xfrm>
            <a:off x="10668179" y="2208143"/>
            <a:ext cx="1142056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Youth Providers’ Network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Collaborative stakeholder engagement in the development of youth provision/services in the County/North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11810235" y="2833229"/>
            <a:ext cx="1806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FBF30C2-874E-4929-95E2-8B991A7D498B}"/>
              </a:ext>
            </a:extLst>
          </p:cNvPr>
          <p:cNvSpPr txBox="1"/>
          <p:nvPr/>
        </p:nvSpPr>
        <p:spPr>
          <a:xfrm>
            <a:off x="9272909" y="2908153"/>
            <a:ext cx="878643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Northants YOS</a:t>
            </a:r>
            <a:r>
              <a:rPr kumimoji="0" lang="en-GB" sz="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Management Board</a:t>
            </a:r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314C37F-83AD-4336-B9FA-E96650F62698}"/>
              </a:ext>
            </a:extLst>
          </p:cNvPr>
          <p:cNvCxnSpPr>
            <a:cxnSpLocks/>
            <a:endCxn id="73" idx="3"/>
          </p:cNvCxnSpPr>
          <p:nvPr/>
        </p:nvCxnSpPr>
        <p:spPr>
          <a:xfrm flipH="1" flipV="1">
            <a:off x="10151552" y="3231319"/>
            <a:ext cx="516627" cy="8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972CF91-A7A2-4095-81BC-E18B36CEC0FA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5129815" y="852022"/>
            <a:ext cx="6498" cy="186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972CF91-A7A2-4095-81BC-E18B36CEC0FA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7559813" y="857042"/>
            <a:ext cx="1" cy="203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8685FED-2559-407B-A654-B344CBF5690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7070357" y="3225277"/>
            <a:ext cx="2202552" cy="60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81457F9-79B2-4BC1-8F35-F879BA2C5703}"/>
              </a:ext>
            </a:extLst>
          </p:cNvPr>
          <p:cNvCxnSpPr>
            <a:cxnSpLocks/>
          </p:cNvCxnSpPr>
          <p:nvPr/>
        </p:nvCxnSpPr>
        <p:spPr>
          <a:xfrm>
            <a:off x="5861489" y="4142956"/>
            <a:ext cx="0" cy="160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4A1FCB0-E218-4352-9231-F8E95E672730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5529090" y="2371228"/>
            <a:ext cx="0" cy="104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034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550</Words>
  <Application>Microsoft Office PowerPoint</Application>
  <PresentationFormat>Widescreen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Northamptonshire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Purnell</dc:creator>
  <cp:lastModifiedBy>Mike Greenway</cp:lastModifiedBy>
  <cp:revision>44</cp:revision>
  <dcterms:created xsi:type="dcterms:W3CDTF">2021-03-04T15:49:36Z</dcterms:created>
  <dcterms:modified xsi:type="dcterms:W3CDTF">2021-10-15T14:22:43Z</dcterms:modified>
</cp:coreProperties>
</file>